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  <p:sldId id="259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257"/>
    <a:srgbClr val="A4D65E"/>
    <a:srgbClr val="00A7B5"/>
    <a:srgbClr val="A4D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658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M&amp;O Budget</c:v>
                </c:pt>
              </c:strCache>
            </c:strRef>
          </c:tx>
          <c:dPt>
            <c:idx val="0"/>
            <c:bubble3D val="0"/>
            <c:spPr>
              <a:solidFill>
                <a:srgbClr val="00A7B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BF-4FF2-9B95-74D19DEA6631}"/>
              </c:ext>
            </c:extLst>
          </c:dPt>
          <c:dPt>
            <c:idx val="1"/>
            <c:bubble3D val="0"/>
            <c:spPr>
              <a:solidFill>
                <a:srgbClr val="A4D6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2BF-4FF2-9B95-74D19DEA6631}"/>
              </c:ext>
            </c:extLst>
          </c:dPt>
          <c:cat>
            <c:strRef>
              <c:f>Sheet1!$A$2:$A$3</c:f>
              <c:strCache>
                <c:ptCount val="2"/>
                <c:pt idx="0">
                  <c:v>General Budget</c:v>
                </c:pt>
                <c:pt idx="1">
                  <c:v>Override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48839727</c:v>
                </c:pt>
                <c:pt idx="1">
                  <c:v>4464841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BF-4FF2-9B95-74D19DEA6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8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5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3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4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4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2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4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4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40F7-E55A-B547-9C92-EDF2CE220051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D9DD-2A68-714C-8367-2AD03FDC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1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53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166" y="4566996"/>
            <a:ext cx="7547234" cy="414362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>
                <a:solidFill>
                  <a:srgbClr val="00A7B5"/>
                </a:solidFill>
                <a:latin typeface="Helvetica Neue"/>
                <a:cs typeface="Helvetica Neue"/>
              </a:rPr>
              <a:t>2022 M&amp;O Budget Override Election</a:t>
            </a:r>
            <a:endParaRPr lang="en-US" sz="1600" dirty="0">
              <a:solidFill>
                <a:srgbClr val="0D5257"/>
              </a:solidFill>
              <a:latin typeface="Helvetica Neue"/>
              <a:cs typeface="Helvetica Neue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6226" y="4458901"/>
            <a:ext cx="857433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GESD_FullColorHoriz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6" y="1093819"/>
            <a:ext cx="7055508" cy="273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246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2786" y="852808"/>
            <a:ext cx="8259844" cy="3188761"/>
          </a:xfrm>
        </p:spPr>
        <p:txBody>
          <a:bodyPr>
            <a:normAutofit/>
          </a:bodyPr>
          <a:lstStyle/>
          <a:p>
            <a:r>
              <a:rPr lang="en-US" sz="5100" dirty="0" smtClean="0">
                <a:solidFill>
                  <a:srgbClr val="0D5257"/>
                </a:solidFill>
              </a:rPr>
              <a:t>What happens if it doesn’t pass? </a:t>
            </a:r>
          </a:p>
          <a:p>
            <a:r>
              <a:rPr lang="en-US" sz="2400" dirty="0" smtClean="0">
                <a:solidFill>
                  <a:srgbClr val="0D5257"/>
                </a:solidFill>
              </a:rPr>
              <a:t>The existing override will be reduced by 1/3 in 2024/25, another 1/3 in 2025/26 and reduced to 0% in fiscal year 2026/27.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6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2786" y="852808"/>
            <a:ext cx="8259844" cy="3188761"/>
          </a:xfrm>
        </p:spPr>
        <p:txBody>
          <a:bodyPr>
            <a:normAutofit/>
          </a:bodyPr>
          <a:lstStyle/>
          <a:p>
            <a:r>
              <a:rPr lang="en-US" sz="5100" dirty="0" smtClean="0">
                <a:solidFill>
                  <a:srgbClr val="0D5257"/>
                </a:solidFill>
              </a:rPr>
              <a:t>Questions? </a:t>
            </a:r>
            <a:endParaRPr lang="en-US" dirty="0" smtClean="0">
              <a:solidFill>
                <a:srgbClr val="0D5257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8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4D65E"/>
            </a:gs>
            <a:gs pos="100000">
              <a:srgbClr val="00A7B5"/>
            </a:gs>
          </a:gsLst>
          <a:lin ang="153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358" y="1232863"/>
            <a:ext cx="7547234" cy="2567695"/>
          </a:xfrm>
        </p:spPr>
        <p:txBody>
          <a:bodyPr>
            <a:normAutofit/>
          </a:bodyPr>
          <a:lstStyle/>
          <a:p>
            <a:pPr algn="l"/>
            <a:r>
              <a:rPr lang="en-US" sz="6000" b="1" kern="700" cap="all" dirty="0" smtClean="0">
                <a:solidFill>
                  <a:schemeClr val="bg1"/>
                </a:solidFill>
                <a:latin typeface="Helvetica Neue"/>
                <a:cs typeface="Helvetica Neue"/>
              </a:rPr>
              <a:t>Override basics</a:t>
            </a:r>
            <a:endParaRPr lang="en-US" sz="6000" b="1" kern="700" cap="all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23791"/>
            <a:ext cx="1399344" cy="56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3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2786" y="852808"/>
            <a:ext cx="8259844" cy="31887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An M&amp;O override is a special election, called by the school district governing to allow voters to direct additional money to support the school system.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These funds supplement the State formula that sets funding levels per student.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Funded through local property tax.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NOT A NEW TAX.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5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647" y="945573"/>
            <a:ext cx="8259844" cy="31887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D5257"/>
                </a:solidFill>
              </a:rPr>
              <a:t>While allowable up to 15%, CGESD to be fiscally responsible is requesting a 10% continuation</a:t>
            </a:r>
            <a:r>
              <a:rPr lang="en-US" sz="2400" dirty="0" smtClean="0">
                <a:solidFill>
                  <a:srgbClr val="0D5257"/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This is not a new tax, it has been passed and continued on in elections successfully in 2000, 2004, 2009, 2013, and 2018. </a:t>
            </a:r>
          </a:p>
          <a:p>
            <a:pPr algn="l"/>
            <a:endParaRPr lang="en-US" sz="2400" dirty="0" smtClean="0"/>
          </a:p>
          <a:p>
            <a:pPr algn="l"/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6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2786" y="852808"/>
            <a:ext cx="8259844" cy="318876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D5257"/>
                </a:solidFill>
              </a:rPr>
              <a:t>Provides adequate funding to support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Maintaining class sizes within District-established guidelines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Recruit and retain highly effective teachers and staff in an ever-growing competitive market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D5257"/>
                </a:solidFill>
              </a:rPr>
              <a:t>Maintain District programs	</a:t>
            </a:r>
            <a:endParaRPr lang="en-US" sz="2400" dirty="0" smtClean="0">
              <a:solidFill>
                <a:srgbClr val="0D5257"/>
              </a:solidFill>
            </a:endParaRPr>
          </a:p>
          <a:p>
            <a:pPr algn="l"/>
            <a:endParaRPr lang="en-US" sz="2400" dirty="0" smtClean="0"/>
          </a:p>
          <a:p>
            <a:pPr algn="l"/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9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4D65E"/>
            </a:gs>
            <a:gs pos="100000">
              <a:srgbClr val="00A7B5"/>
            </a:gs>
          </a:gsLst>
          <a:lin ang="153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358" y="1232863"/>
            <a:ext cx="7547234" cy="2567695"/>
          </a:xfrm>
        </p:spPr>
        <p:txBody>
          <a:bodyPr>
            <a:normAutofit/>
          </a:bodyPr>
          <a:lstStyle/>
          <a:p>
            <a:pPr algn="l"/>
            <a:r>
              <a:rPr lang="en-US" sz="6000" b="1" kern="700" cap="all" dirty="0" smtClean="0">
                <a:solidFill>
                  <a:schemeClr val="bg1"/>
                </a:solidFill>
                <a:latin typeface="Helvetica Neue"/>
                <a:cs typeface="Helvetica Neue"/>
              </a:rPr>
              <a:t>Facts and figures</a:t>
            </a:r>
            <a:endParaRPr lang="en-US" sz="6000" b="1" kern="700" cap="all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23791"/>
            <a:ext cx="1399344" cy="56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9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2786" y="852808"/>
            <a:ext cx="8259844" cy="3188761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8 elementary schools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3 middle schools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1 online learning academy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1 early childhood learning 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6,600 current enrolled students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900+ employees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96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2786" y="353292"/>
            <a:ext cx="8259844" cy="368827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D5257"/>
                </a:solidFill>
              </a:rPr>
              <a:t>What does the current FY 23 budget look like? </a:t>
            </a:r>
          </a:p>
          <a:p>
            <a:r>
              <a:rPr lang="en-US" dirty="0" smtClean="0">
                <a:solidFill>
                  <a:srgbClr val="0D5257"/>
                </a:solidFill>
              </a:rPr>
              <a:t>Our total M&amp;O Budget is</a:t>
            </a:r>
            <a:r>
              <a:rPr lang="en-US" dirty="0">
                <a:solidFill>
                  <a:srgbClr val="0D5257"/>
                </a:solidFill>
              </a:rPr>
              <a:t> </a:t>
            </a:r>
            <a:r>
              <a:rPr lang="en-US" dirty="0" smtClean="0">
                <a:solidFill>
                  <a:srgbClr val="0D5257"/>
                </a:solidFill>
              </a:rPr>
              <a:t>$53,304,579</a:t>
            </a:r>
          </a:p>
          <a:p>
            <a:r>
              <a:rPr lang="en-US" dirty="0" smtClean="0">
                <a:solidFill>
                  <a:srgbClr val="0D5257"/>
                </a:solidFill>
              </a:rPr>
              <a:t>Of that amount override is </a:t>
            </a:r>
            <a:r>
              <a:rPr lang="en-US" smtClean="0">
                <a:solidFill>
                  <a:srgbClr val="0D5257"/>
                </a:solidFill>
              </a:rPr>
              <a:t>$</a:t>
            </a:r>
            <a:r>
              <a:rPr lang="en-US" smtClean="0">
                <a:solidFill>
                  <a:srgbClr val="0D5257"/>
                </a:solidFill>
              </a:rPr>
              <a:t>4,464,851 (8.4%)</a:t>
            </a:r>
            <a:endParaRPr lang="en-US" dirty="0" smtClean="0">
              <a:solidFill>
                <a:srgbClr val="0D5257"/>
              </a:solidFill>
            </a:endParaRPr>
          </a:p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855544464"/>
              </p:ext>
            </p:extLst>
          </p:nvPr>
        </p:nvGraphicFramePr>
        <p:xfrm>
          <a:off x="2233580" y="2085109"/>
          <a:ext cx="4738255" cy="251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798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7" y="4533490"/>
            <a:ext cx="1399344" cy="5415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2786" y="852808"/>
            <a:ext cx="8259844" cy="3188761"/>
          </a:xfrm>
        </p:spPr>
        <p:txBody>
          <a:bodyPr>
            <a:normAutofit fontScale="70000" lnSpcReduction="20000"/>
          </a:bodyPr>
          <a:lstStyle/>
          <a:p>
            <a:r>
              <a:rPr lang="en-US" sz="5100" dirty="0" smtClean="0">
                <a:solidFill>
                  <a:srgbClr val="0D5257"/>
                </a:solidFill>
              </a:rPr>
              <a:t>Cost to homeowner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$.79 </a:t>
            </a:r>
            <a:r>
              <a:rPr lang="en-US" dirty="0">
                <a:solidFill>
                  <a:srgbClr val="0D5257"/>
                </a:solidFill>
              </a:rPr>
              <a:t>per $</a:t>
            </a:r>
            <a:r>
              <a:rPr lang="en-US" dirty="0" smtClean="0">
                <a:solidFill>
                  <a:srgbClr val="0D5257"/>
                </a:solidFill>
              </a:rPr>
              <a:t>100 of net assessed valuation for secondary tax purposes.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D5257"/>
                </a:solidFill>
              </a:rPr>
              <a:t>Estimated Cost to an owner of a home with a limited property value of $121,460 (average value of a home in the District) would be $95 per year approximately. </a:t>
            </a:r>
            <a:endParaRPr lang="en-US" dirty="0">
              <a:solidFill>
                <a:srgbClr val="0D5257"/>
              </a:solidFill>
            </a:endParaRPr>
          </a:p>
          <a:p>
            <a:endParaRPr lang="en-US" dirty="0" smtClean="0">
              <a:solidFill>
                <a:srgbClr val="0D5257"/>
              </a:solidFill>
            </a:endParaRPr>
          </a:p>
          <a:p>
            <a:r>
              <a:rPr lang="en-US" dirty="0" smtClean="0">
                <a:solidFill>
                  <a:srgbClr val="0D5257"/>
                </a:solidFill>
              </a:rPr>
              <a:t>Previously in 2018: </a:t>
            </a:r>
          </a:p>
          <a:p>
            <a:r>
              <a:rPr lang="en-US" dirty="0" smtClean="0">
                <a:solidFill>
                  <a:srgbClr val="0D5257"/>
                </a:solidFill>
              </a:rPr>
              <a:t>$.86 per $100 and $85 a year for a $99,347 home.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85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290</Words>
  <Application>Microsoft Office PowerPoint</Application>
  <PresentationFormat>On-screen Show (16:9)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Moses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Moore</dc:creator>
  <cp:lastModifiedBy>Windows User</cp:lastModifiedBy>
  <cp:revision>15</cp:revision>
  <dcterms:created xsi:type="dcterms:W3CDTF">2019-02-20T02:09:19Z</dcterms:created>
  <dcterms:modified xsi:type="dcterms:W3CDTF">2022-09-05T22:10:28Z</dcterms:modified>
</cp:coreProperties>
</file>